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1"/>
    <p:restoredTop sz="94663"/>
  </p:normalViewPr>
  <p:slideViewPr>
    <p:cSldViewPr snapToGrid="0">
      <p:cViewPr varScale="1">
        <p:scale>
          <a:sx n="117" d="100"/>
          <a:sy n="117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1B7E0-5FBA-DC43-8E96-36025E2A6CDA}" type="datetimeFigureOut">
              <a:rPr lang="en-US" smtClean="0"/>
              <a:t>5/27/25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581F9-F330-A04A-8471-15FDB0E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8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581F9-F330-A04A-8471-15FDB0E8F5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4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581F9-F330-A04A-8471-15FDB0E8F5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5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3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4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4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0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0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5/27/25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1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5/27/25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3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5/27/25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9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5/27/25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8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5/27/25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6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5/27/25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6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63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x.com/burkov" TargetMode="External"/><Relationship Id="rId2" Type="http://schemas.openxmlformats.org/officeDocument/2006/relationships/hyperlink" Target="https://www.linkedin.com/in/andriyburk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5E6BE-0F5A-6A00-9AF1-061D2CC54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400" y="871758"/>
            <a:ext cx="5227171" cy="3871143"/>
          </a:xfrm>
        </p:spPr>
        <p:txBody>
          <a:bodyPr>
            <a:normAutofit/>
          </a:bodyPr>
          <a:lstStyle/>
          <a:p>
            <a:r>
              <a:rPr lang="en-US" b="1" dirty="0"/>
              <a:t>Modern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03209-4A3F-A635-BDD2-703C8EA4C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688" y="2743207"/>
            <a:ext cx="4857857" cy="158930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Navigating the Generative Revolution</a:t>
            </a:r>
          </a:p>
          <a:p>
            <a:endParaRPr lang="en-US" dirty="0"/>
          </a:p>
          <a:p>
            <a:r>
              <a:rPr lang="en-US" b="1" dirty="0"/>
              <a:t>Andriy Burkov</a:t>
            </a:r>
          </a:p>
          <a:p>
            <a:r>
              <a:rPr lang="en-US" dirty="0"/>
              <a:t>Québec, Canada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n abstract genetic concept">
            <a:extLst>
              <a:ext uri="{FF2B5EF4-FFF2-40B4-BE49-F238E27FC236}">
                <a16:creationId xmlns:a16="http://schemas.microsoft.com/office/drawing/2014/main" id="{0CE49316-581E-4F3A-1472-A1D71BD7E7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07" r="6115"/>
          <a:stretch>
            <a:fillRect/>
          </a:stretch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084E-F0F6-4062-6903-30AAC4CC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8E08E-80D4-A373-9BB8-AA34656AD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2221992"/>
            <a:ext cx="5660571" cy="3739896"/>
          </a:xfrm>
        </p:spPr>
        <p:txBody>
          <a:bodyPr>
            <a:normAutofit/>
          </a:bodyPr>
          <a:lstStyle/>
          <a:p>
            <a:r>
              <a:rPr lang="en-US" b="1" dirty="0"/>
              <a:t>AI Trainer</a:t>
            </a:r>
          </a:p>
          <a:p>
            <a:pPr lvl="1"/>
            <a:r>
              <a:rPr lang="en-US" b="1" dirty="0"/>
              <a:t>Work:</a:t>
            </a:r>
            <a:r>
              <a:rPr lang="en-US" dirty="0"/>
              <a:t> Finetuning models on specific language pairs and task domains</a:t>
            </a:r>
          </a:p>
          <a:p>
            <a:pPr lvl="1"/>
            <a:r>
              <a:rPr lang="en-US" b="1" dirty="0"/>
              <a:t>Skills:</a:t>
            </a:r>
            <a:r>
              <a:rPr lang="en-US" dirty="0"/>
              <a:t> Natural languages, code scripting, principles of model training</a:t>
            </a:r>
          </a:p>
          <a:p>
            <a:r>
              <a:rPr lang="en-US" b="1" dirty="0"/>
              <a:t>AI Data Annotator</a:t>
            </a:r>
          </a:p>
          <a:p>
            <a:pPr lvl="1"/>
            <a:r>
              <a:rPr lang="en-US" b="1" dirty="0"/>
              <a:t>Work:</a:t>
            </a:r>
            <a:r>
              <a:rPr lang="en-US" dirty="0"/>
              <a:t> Craft training examples for AI models</a:t>
            </a:r>
          </a:p>
          <a:p>
            <a:pPr lvl="1"/>
            <a:r>
              <a:rPr lang="en-US" b="1" dirty="0"/>
              <a:t>Skills:</a:t>
            </a:r>
            <a:r>
              <a:rPr lang="en-US" dirty="0"/>
              <a:t> Problem analysis, attention to detail, writing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913E54-BC20-64DD-C1AB-2D70DBCACEF7}"/>
              </a:ext>
            </a:extLst>
          </p:cNvPr>
          <p:cNvSpPr txBox="1">
            <a:spLocks/>
          </p:cNvSpPr>
          <p:nvPr/>
        </p:nvSpPr>
        <p:spPr>
          <a:xfrm>
            <a:off x="6096000" y="2255955"/>
            <a:ext cx="5802086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Prompt Engineer</a:t>
            </a:r>
          </a:p>
          <a:p>
            <a:pPr lvl="1"/>
            <a:r>
              <a:rPr lang="en-US" b="1" dirty="0"/>
              <a:t>Work:</a:t>
            </a:r>
            <a:r>
              <a:rPr lang="en-US" dirty="0"/>
              <a:t> Write task specifications for language models</a:t>
            </a:r>
          </a:p>
          <a:p>
            <a:pPr lvl="1"/>
            <a:r>
              <a:rPr lang="en-US" b="1" dirty="0"/>
              <a:t>Skills</a:t>
            </a:r>
            <a:r>
              <a:rPr lang="en-US" dirty="0"/>
              <a:t>: Problem analysis, </a:t>
            </a:r>
            <a:r>
              <a:rPr lang="en-CA" dirty="0"/>
              <a:t>systems </a:t>
            </a:r>
            <a:r>
              <a:rPr lang="en-US" dirty="0"/>
              <a:t>thinking, attention to detail, technical writing</a:t>
            </a:r>
          </a:p>
          <a:p>
            <a:r>
              <a:rPr lang="en-US" b="1" dirty="0"/>
              <a:t>AI Auditor / Quality / Governance Analyst</a:t>
            </a:r>
          </a:p>
          <a:p>
            <a:pPr lvl="1"/>
            <a:r>
              <a:rPr lang="en-US" b="1" dirty="0"/>
              <a:t>Work:</a:t>
            </a:r>
            <a:r>
              <a:rPr lang="en-US" dirty="0"/>
              <a:t> Interact with an AI-based system and find flaws</a:t>
            </a:r>
          </a:p>
          <a:p>
            <a:pPr lvl="1"/>
            <a:r>
              <a:rPr lang="en-US" b="1" dirty="0"/>
              <a:t>Skills:</a:t>
            </a:r>
            <a:r>
              <a:rPr lang="en-US" dirty="0"/>
              <a:t> Creativity, problem analysis, attention to detail</a:t>
            </a:r>
          </a:p>
        </p:txBody>
      </p:sp>
    </p:spTree>
    <p:extLst>
      <p:ext uri="{BB962C8B-B14F-4D97-AF65-F5344CB8AC3E}">
        <p14:creationId xmlns:p14="http://schemas.microsoft.com/office/powerpoint/2010/main" val="244879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6AA4-A4B0-E42B-0890-3CBBDF40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Future-Proof Your Career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163BA-3B0A-E352-92CD-7B7FE8119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Learn to think like an engineer</a:t>
            </a:r>
          </a:p>
          <a:p>
            <a:pPr lvl="1"/>
            <a:r>
              <a:rPr lang="en-US" dirty="0"/>
              <a:t>Focus on problem-solving, iterative improvement, breaking down complex tasks</a:t>
            </a:r>
          </a:p>
          <a:p>
            <a:r>
              <a:rPr lang="en-US" b="1" dirty="0"/>
              <a:t>Sharpen critical thinking</a:t>
            </a:r>
          </a:p>
          <a:p>
            <a:pPr lvl="1"/>
            <a:r>
              <a:rPr lang="en-US" dirty="0"/>
              <a:t>Learn to question AI outputs and spot errors, deviations from instructions, made up facts</a:t>
            </a:r>
          </a:p>
          <a:p>
            <a:r>
              <a:rPr lang="en-US" b="1" dirty="0"/>
              <a:t>Build AI intuition</a:t>
            </a:r>
          </a:p>
          <a:p>
            <a:pPr lvl="1"/>
            <a:r>
              <a:rPr lang="en-US" dirty="0"/>
              <a:t>Develop a "feel" for what AI excels at and where it struggles</a:t>
            </a:r>
          </a:p>
          <a:p>
            <a:r>
              <a:rPr lang="en-US" b="1" dirty="0"/>
              <a:t>Embrace continuous learning</a:t>
            </a:r>
          </a:p>
          <a:p>
            <a:pPr lvl="1"/>
            <a:r>
              <a:rPr lang="en-US" dirty="0"/>
              <a:t>Try new models, try old models on new problems, learn how X works</a:t>
            </a:r>
          </a:p>
          <a:p>
            <a:r>
              <a:rPr lang="en-US" b="1" dirty="0"/>
              <a:t>Develop human-centric skills</a:t>
            </a:r>
          </a:p>
          <a:p>
            <a:pPr lvl="1"/>
            <a:r>
              <a:rPr lang="en-US" dirty="0"/>
              <a:t>Leadership, communication, collaboration, empathy, creativity</a:t>
            </a:r>
          </a:p>
        </p:txBody>
      </p:sp>
    </p:spTree>
    <p:extLst>
      <p:ext uri="{BB962C8B-B14F-4D97-AF65-F5344CB8AC3E}">
        <p14:creationId xmlns:p14="http://schemas.microsoft.com/office/powerpoint/2010/main" val="2593085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4E035-586F-9DEA-ED08-42A4515C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Continuously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8A05E-2E48-08B3-9E4D-44FA956DC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Online learning platforms </a:t>
            </a:r>
            <a:r>
              <a:rPr lang="en-US" sz="2400" dirty="0"/>
              <a:t>(e.g., Coursera)</a:t>
            </a:r>
          </a:p>
          <a:p>
            <a:pPr lvl="1"/>
            <a:r>
              <a:rPr lang="en-US" sz="2000" dirty="0"/>
              <a:t>Courses on how to use AI for solving problems, how machine learning works</a:t>
            </a:r>
          </a:p>
          <a:p>
            <a:r>
              <a:rPr lang="en-CA" sz="2400" b="1" dirty="0"/>
              <a:t>Newsletters</a:t>
            </a:r>
            <a:r>
              <a:rPr lang="en-CA" sz="2400" dirty="0"/>
              <a:t> (e.g., True Positive Weekly)</a:t>
            </a:r>
          </a:p>
          <a:p>
            <a:r>
              <a:rPr lang="en-US" sz="2400" b="1" dirty="0"/>
              <a:t>Ask the AI</a:t>
            </a:r>
          </a:p>
          <a:p>
            <a:pPr lvl="1"/>
            <a:r>
              <a:rPr lang="en-US" sz="2000" dirty="0"/>
              <a:t>Ask about everything</a:t>
            </a:r>
          </a:p>
          <a:p>
            <a:pPr lvl="1"/>
            <a:r>
              <a:rPr lang="en-US" sz="2000" dirty="0"/>
              <a:t>Be cautious of hallucinations</a:t>
            </a:r>
            <a:r>
              <a:rPr lang="en-CA" sz="2000" dirty="0"/>
              <a:t>—verify!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2371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4BDC-F7EB-A066-1950-15D457FC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1FDD7-EA6B-202D-4AB8-4D2EAE450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225203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Modern AI is a powerful tool with </a:t>
            </a:r>
            <a:r>
              <a:rPr lang="en-US" sz="2400" b="1" dirty="0"/>
              <a:t>unpredictable skillset</a:t>
            </a:r>
          </a:p>
          <a:p>
            <a:r>
              <a:rPr lang="en-US" sz="2400" dirty="0"/>
              <a:t>It's a </a:t>
            </a:r>
            <a:r>
              <a:rPr lang="en-US" sz="2400" b="1" dirty="0"/>
              <a:t>tool</a:t>
            </a:r>
            <a:r>
              <a:rPr lang="en-US" sz="2400" dirty="0"/>
              <a:t>, not a wholesale replacement for skilled professionals</a:t>
            </a:r>
          </a:p>
          <a:p>
            <a:r>
              <a:rPr lang="en-US" sz="2400" dirty="0"/>
              <a:t>Understanding its </a:t>
            </a:r>
            <a:r>
              <a:rPr lang="en-US" sz="2400" b="1" dirty="0"/>
              <a:t>capabilities </a:t>
            </a:r>
            <a:r>
              <a:rPr lang="en-US" sz="2400" dirty="0"/>
              <a:t>and </a:t>
            </a:r>
            <a:r>
              <a:rPr lang="en-US" sz="2400" b="1" dirty="0"/>
              <a:t>limitations</a:t>
            </a:r>
            <a:r>
              <a:rPr lang="en-US" sz="2400" dirty="0"/>
              <a:t> is paramount for effective use</a:t>
            </a:r>
          </a:p>
          <a:p>
            <a:r>
              <a:rPr lang="en-US" sz="2400" dirty="0"/>
              <a:t>Engineering mindset, critical thinking, creativity, leadership, collaboration, attention to detail, technical writing are skills to develop and continuously improve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91C5E-6DAC-38DF-AC61-40BA5F161555}"/>
              </a:ext>
            </a:extLst>
          </p:cNvPr>
          <p:cNvSpPr txBox="1"/>
          <p:nvPr/>
        </p:nvSpPr>
        <p:spPr>
          <a:xfrm>
            <a:off x="3265714" y="5007429"/>
            <a:ext cx="5945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 Curious. Be Critical. Keep Learning. Adapt.</a:t>
            </a:r>
          </a:p>
        </p:txBody>
      </p:sp>
    </p:spTree>
    <p:extLst>
      <p:ext uri="{BB962C8B-B14F-4D97-AF65-F5344CB8AC3E}">
        <p14:creationId xmlns:p14="http://schemas.microsoft.com/office/powerpoint/2010/main" val="146244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90EEA-4FEF-6E70-77D6-F1D7EE39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01903-14CB-9150-27AC-749EEF2F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2221992"/>
            <a:ext cx="6933220" cy="3739896"/>
          </a:xfrm>
        </p:spPr>
        <p:txBody>
          <a:bodyPr>
            <a:normAutofit/>
          </a:bodyPr>
          <a:lstStyle/>
          <a:p>
            <a:r>
              <a:rPr lang="en-US" sz="2400" b="1" dirty="0"/>
              <a:t>Andriy Burkov</a:t>
            </a:r>
          </a:p>
          <a:p>
            <a:pPr lvl="1"/>
            <a:r>
              <a:rPr lang="en-US" sz="2000" dirty="0"/>
              <a:t>LinkedIn: </a:t>
            </a:r>
            <a:r>
              <a:rPr lang="en-US" sz="2000" dirty="0">
                <a:hlinkClick r:id="rId2"/>
              </a:rPr>
              <a:t>https://www.linkedin.com/in/andriyburkov</a:t>
            </a:r>
            <a:endParaRPr lang="en-US" sz="2000" dirty="0"/>
          </a:p>
          <a:p>
            <a:pPr lvl="1"/>
            <a:r>
              <a:rPr lang="en-US" sz="2000" dirty="0"/>
              <a:t>X: </a:t>
            </a:r>
            <a:r>
              <a:rPr lang="en-US" sz="2000" dirty="0">
                <a:hlinkClick r:id="rId3"/>
              </a:rPr>
              <a:t>https://x.com/burkov</a:t>
            </a:r>
            <a:endParaRPr lang="en-US" sz="2000" dirty="0"/>
          </a:p>
          <a:p>
            <a:pPr lvl="1"/>
            <a:r>
              <a:rPr lang="en-US" sz="2000" dirty="0"/>
              <a:t>Books:</a:t>
            </a:r>
          </a:p>
          <a:p>
            <a:pPr lvl="2"/>
            <a:r>
              <a:rPr lang="en-US" sz="1800" dirty="0"/>
              <a:t>The Hundred-Page Machine Learning Book (2019)</a:t>
            </a:r>
          </a:p>
          <a:p>
            <a:pPr lvl="2"/>
            <a:r>
              <a:rPr lang="en-US" sz="1800" dirty="0"/>
              <a:t>The Hundred-Page Language Models Book (2025)</a:t>
            </a:r>
          </a:p>
        </p:txBody>
      </p:sp>
      <p:pic>
        <p:nvPicPr>
          <p:cNvPr id="4" name="Picture 6" descr="The Hundred-Page Language Models Book">
            <a:extLst>
              <a:ext uri="{FF2B5EF4-FFF2-40B4-BE49-F238E27FC236}">
                <a16:creationId xmlns:a16="http://schemas.microsoft.com/office/drawing/2014/main" id="{388CA828-FEDA-3E29-0042-D679D5A79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771" y="1303667"/>
            <a:ext cx="4192414" cy="455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62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A541-92DA-DD08-30A7-88DD6381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 in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42B2B-22FA-390E-AA82-23F44008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PhD in multiagent systems (2011)</a:t>
            </a:r>
          </a:p>
          <a:p>
            <a:r>
              <a:rPr lang="en-US" sz="2800" dirty="0"/>
              <a:t>Fujitsu and Gartner</a:t>
            </a:r>
          </a:p>
          <a:p>
            <a:r>
              <a:rPr lang="en-US" sz="2800" dirty="0"/>
              <a:t>Three bestselling books</a:t>
            </a:r>
          </a:p>
          <a:p>
            <a:r>
              <a:rPr lang="en-US" sz="2800" dirty="0"/>
              <a:t>Newsletter with nearly 1M subscribers</a:t>
            </a:r>
          </a:p>
          <a:p>
            <a:r>
              <a:rPr lang="en-US" sz="2800" dirty="0"/>
              <a:t>Advisor to tech startups</a:t>
            </a:r>
          </a:p>
        </p:txBody>
      </p:sp>
    </p:spTree>
    <p:extLst>
      <p:ext uri="{BB962C8B-B14F-4D97-AF65-F5344CB8AC3E}">
        <p14:creationId xmlns:p14="http://schemas.microsoft.com/office/powerpoint/2010/main" val="178047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0B6C-4BEA-4165-FF7D-3997723B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IN 2023?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B905D-C046-7E82-CD7B-8092F0C2C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/>
              <a:t>OpenAI put AI in the hands of laymen</a:t>
            </a:r>
          </a:p>
          <a:p>
            <a:pPr lvl="1"/>
            <a:r>
              <a:rPr lang="en-US" sz="2400" dirty="0"/>
              <a:t>An avalanche of strong and stronger models from big tech</a:t>
            </a:r>
          </a:p>
          <a:p>
            <a:pPr lvl="1"/>
            <a:r>
              <a:rPr lang="en-US" sz="2400" dirty="0"/>
              <a:t>From writing complex code (and years of experience) to simple “I need”</a:t>
            </a:r>
          </a:p>
          <a:p>
            <a:pPr lvl="1"/>
            <a:r>
              <a:rPr lang="en-US" sz="2400" dirty="0"/>
              <a:t>A fusion of modalities (not only text)</a:t>
            </a:r>
          </a:p>
          <a:p>
            <a:r>
              <a:rPr lang="en-US" sz="2800" dirty="0"/>
              <a:t>Text: </a:t>
            </a:r>
            <a:r>
              <a:rPr lang="en-US" sz="2800" b="1" dirty="0"/>
              <a:t>From highlighting to rewriting</a:t>
            </a:r>
          </a:p>
          <a:p>
            <a:pPr lvl="1"/>
            <a:r>
              <a:rPr lang="en-US" sz="2400" dirty="0"/>
              <a:t>Style adaptation</a:t>
            </a:r>
          </a:p>
          <a:p>
            <a:pPr lvl="1"/>
            <a:r>
              <a:rPr lang="en-US" sz="2400" dirty="0"/>
              <a:t>Summarization</a:t>
            </a:r>
          </a:p>
          <a:p>
            <a:pPr lvl="1"/>
            <a:r>
              <a:rPr lang="en-US" sz="2400" dirty="0"/>
              <a:t>Paraphrasing</a:t>
            </a:r>
          </a:p>
          <a:p>
            <a:pPr lvl="1"/>
            <a:r>
              <a:rPr lang="en-US" sz="2400" dirty="0"/>
              <a:t>Writing from scratch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276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9C1E1-7620-5C36-C472-AA23BDD5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73E21-C4CC-194B-4D93-4842521E4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/>
              <a:t>The initial 70%</a:t>
            </a:r>
          </a:p>
          <a:p>
            <a:pPr lvl="1"/>
            <a:r>
              <a:rPr lang="en-US" sz="2000" dirty="0"/>
              <a:t>Brainstorming</a:t>
            </a:r>
          </a:p>
          <a:p>
            <a:pPr lvl="1"/>
            <a:r>
              <a:rPr lang="en-US" sz="2000" dirty="0"/>
              <a:t>Coding</a:t>
            </a:r>
          </a:p>
          <a:p>
            <a:r>
              <a:rPr lang="en-US" sz="2400" b="1" dirty="0"/>
              <a:t>Adaptation</a:t>
            </a:r>
          </a:p>
          <a:p>
            <a:pPr lvl="1"/>
            <a:r>
              <a:rPr lang="en-US" sz="2000" dirty="0"/>
              <a:t>Transform A to look like B</a:t>
            </a:r>
          </a:p>
          <a:p>
            <a:pPr lvl="1"/>
            <a:r>
              <a:rPr lang="en-US" sz="2000" dirty="0"/>
              <a:t>Write a new piece in B’s style</a:t>
            </a:r>
          </a:p>
          <a:p>
            <a:r>
              <a:rPr lang="en-US" sz="2400" b="1" dirty="0"/>
              <a:t>Self-education</a:t>
            </a:r>
          </a:p>
          <a:p>
            <a:pPr lvl="1"/>
            <a:r>
              <a:rPr lang="en-US" sz="2000" dirty="0"/>
              <a:t>An instant access to a (hallucinating) Harvard professor’s advice</a:t>
            </a:r>
          </a:p>
          <a:p>
            <a:r>
              <a:rPr lang="en-US" sz="2400" b="1" dirty="0"/>
              <a:t>Scientific research</a:t>
            </a:r>
          </a:p>
        </p:txBody>
      </p:sp>
    </p:spTree>
    <p:extLst>
      <p:ext uri="{BB962C8B-B14F-4D97-AF65-F5344CB8AC3E}">
        <p14:creationId xmlns:p14="http://schemas.microsoft.com/office/powerpoint/2010/main" val="134548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2AC6-B2F1-9284-A211-9E5E375C2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BIG Problems (Likely unsolvable)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3564A-C7A6-D26F-8B10-7E9D1CF1B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Hallucinations</a:t>
            </a:r>
          </a:p>
          <a:p>
            <a:r>
              <a:rPr lang="en-US" sz="2400" dirty="0"/>
              <a:t>Close tie to the training data</a:t>
            </a:r>
          </a:p>
          <a:p>
            <a:r>
              <a:rPr lang="en-US" sz="2400" dirty="0"/>
              <a:t>Context size</a:t>
            </a:r>
          </a:p>
        </p:txBody>
      </p:sp>
    </p:spTree>
    <p:extLst>
      <p:ext uri="{BB962C8B-B14F-4D97-AF65-F5344CB8AC3E}">
        <p14:creationId xmlns:p14="http://schemas.microsoft.com/office/powerpoint/2010/main" val="125017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C739-9904-232C-9A40-F89BDCA4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with a Catch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12A2D-C51B-38BB-92CB-32D15C416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2400" dirty="0"/>
              <a:t>A</a:t>
            </a:r>
            <a:r>
              <a:rPr lang="en-US" sz="2400" dirty="0"/>
              <a:t> drill drills holes</a:t>
            </a:r>
            <a:endParaRPr lang="en-CA" sz="2400" dirty="0"/>
          </a:p>
          <a:p>
            <a:r>
              <a:rPr lang="en-US" sz="2400" dirty="0"/>
              <a:t>A hammer hammers nails</a:t>
            </a:r>
          </a:p>
          <a:p>
            <a:r>
              <a:rPr lang="en-US" sz="2400" b="1" dirty="0"/>
              <a:t>What does a language model do?</a:t>
            </a:r>
          </a:p>
          <a:p>
            <a:pPr lvl="1"/>
            <a:r>
              <a:rPr lang="en-US" sz="2000" dirty="0"/>
              <a:t>Training data is hidden</a:t>
            </a:r>
          </a:p>
          <a:p>
            <a:pPr lvl="1"/>
            <a:r>
              <a:rPr lang="en-US" sz="2000" dirty="0"/>
              <a:t>Even if it wasn’t, we couldn’t “study” it</a:t>
            </a:r>
          </a:p>
          <a:p>
            <a:pPr lvl="1"/>
            <a:r>
              <a:rPr lang="en-US" sz="2000" dirty="0"/>
              <a:t>Unknown whether the user will save time or waste it</a:t>
            </a:r>
          </a:p>
          <a:p>
            <a:r>
              <a:rPr lang="en-US" sz="2400" dirty="0"/>
              <a:t>Fails where real thinking is needed</a:t>
            </a:r>
          </a:p>
          <a:p>
            <a:pPr lvl="1"/>
            <a:r>
              <a:rPr lang="en-US" sz="2000" dirty="0"/>
              <a:t>You only think it thinks because your brain fools you into thinking it does</a:t>
            </a:r>
          </a:p>
          <a:p>
            <a:pPr lvl="1"/>
            <a:r>
              <a:rPr lang="en-US" sz="2000" dirty="0"/>
              <a:t>True unknowns, planning, weighting risks, humor, sarcasm -&gt; No agency</a:t>
            </a:r>
          </a:p>
        </p:txBody>
      </p:sp>
    </p:spTree>
    <p:extLst>
      <p:ext uri="{BB962C8B-B14F-4D97-AF65-F5344CB8AC3E}">
        <p14:creationId xmlns:p14="http://schemas.microsoft.com/office/powerpoint/2010/main" val="297671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46215-04D2-C49A-B2C8-06FA6F7D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in Business and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9A97E-BCF1-5D75-4FC5-311E7785A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1953491"/>
            <a:ext cx="6032674" cy="40083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Absence of agency makes it impossible to replace an entire profession with an AI</a:t>
            </a:r>
          </a:p>
          <a:p>
            <a:r>
              <a:rPr lang="en-US" dirty="0"/>
              <a:t>In some professions, productivity boost makes large teams unnecessary</a:t>
            </a:r>
          </a:p>
          <a:p>
            <a:pPr lvl="1"/>
            <a:r>
              <a:rPr lang="en-US" dirty="0"/>
              <a:t>Translators</a:t>
            </a:r>
          </a:p>
          <a:p>
            <a:pPr lvl="1"/>
            <a:r>
              <a:rPr lang="en-US" dirty="0"/>
              <a:t>Copyeditors</a:t>
            </a:r>
          </a:p>
          <a:p>
            <a:pPr lvl="1"/>
            <a:r>
              <a:rPr lang="en-CA" dirty="0"/>
              <a:t>Proofreaders</a:t>
            </a:r>
          </a:p>
          <a:p>
            <a:pPr lvl="1"/>
            <a:r>
              <a:rPr lang="en-US" dirty="0"/>
              <a:t>Online content moderators</a:t>
            </a:r>
            <a:endParaRPr lang="en-CA" dirty="0"/>
          </a:p>
          <a:p>
            <a:pPr lvl="1"/>
            <a:r>
              <a:rPr lang="en-US" dirty="0"/>
              <a:t>Copywriters</a:t>
            </a:r>
          </a:p>
          <a:p>
            <a:pPr lvl="1"/>
            <a:r>
              <a:rPr lang="en-US" dirty="0"/>
              <a:t>Junior software engineers</a:t>
            </a:r>
          </a:p>
          <a:p>
            <a:pPr lvl="1"/>
            <a:r>
              <a:rPr lang="en-US" dirty="0"/>
              <a:t>Data analysts</a:t>
            </a:r>
          </a:p>
          <a:p>
            <a:pPr lvl="1"/>
            <a:r>
              <a:rPr lang="en-US" dirty="0"/>
              <a:t>Paralegals</a:t>
            </a:r>
          </a:p>
        </p:txBody>
      </p:sp>
      <p:pic>
        <p:nvPicPr>
          <p:cNvPr id="5" name="Picture 4" descr="A graph of a software developer employment index&#10;&#10;AI-generated content may be incorrect.">
            <a:extLst>
              <a:ext uri="{FF2B5EF4-FFF2-40B4-BE49-F238E27FC236}">
                <a16:creationId xmlns:a16="http://schemas.microsoft.com/office/drawing/2014/main" id="{9BC29E3A-F836-664F-0D20-5D14BC4B6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867" y="2079753"/>
            <a:ext cx="4401476" cy="40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32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A732-581D-4701-18EB-4B34937B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Professions ARISE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4BE11-F821-AD03-404C-324C4757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/>
          <a:lstStyle/>
          <a:p>
            <a:r>
              <a:rPr lang="en-US" sz="2400" dirty="0"/>
              <a:t>For people who </a:t>
            </a:r>
            <a:r>
              <a:rPr lang="en-US" sz="2400" b="1" dirty="0"/>
              <a:t>“understand” AI and can “feel” what AI can and cannot do</a:t>
            </a:r>
          </a:p>
          <a:p>
            <a:pPr lvl="1"/>
            <a:r>
              <a:rPr lang="en-US" sz="2000" dirty="0"/>
              <a:t>Expertise in how it works</a:t>
            </a:r>
          </a:p>
          <a:p>
            <a:pPr lvl="1"/>
            <a:r>
              <a:rPr lang="en-US" sz="2000" dirty="0"/>
              <a:t>Years of practical hands-on experience</a:t>
            </a:r>
          </a:p>
          <a:p>
            <a:pPr lvl="1"/>
            <a:r>
              <a:rPr lang="en-CA" sz="2000" dirty="0"/>
              <a:t>Innate talent</a:t>
            </a:r>
          </a:p>
          <a:p>
            <a:r>
              <a:rPr lang="en-CA" sz="2400" dirty="0"/>
              <a:t>For people who </a:t>
            </a:r>
            <a:r>
              <a:rPr lang="en-CA" sz="2400" b="1" dirty="0"/>
              <a:t>pay attention to detail</a:t>
            </a:r>
          </a:p>
          <a:p>
            <a:pPr lvl="1"/>
            <a:r>
              <a:rPr lang="en-CA" sz="2000" dirty="0"/>
              <a:t>Validation and correction of AI output</a:t>
            </a:r>
          </a:p>
          <a:p>
            <a:pPr lvl="1"/>
            <a:r>
              <a:rPr lang="en-CA" sz="2000" dirty="0"/>
              <a:t>Interactive problem solving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2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9CFED-2555-FCD3-602B-1782C7E46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Job Titles</a:t>
            </a:r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4BBC1125-16B2-A4B1-554A-C23EFF25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0" y="1644767"/>
            <a:ext cx="4610100" cy="1384300"/>
          </a:xfrm>
          <a:prstGeom prst="rect">
            <a:avLst/>
          </a:prstGeom>
        </p:spPr>
      </p:pic>
      <p:pic>
        <p:nvPicPr>
          <p:cNvPr id="5" name="Picture 4" descr="A close-up of a sign&#10;&#10;AI-generated content may be incorrect.">
            <a:extLst>
              <a:ext uri="{FF2B5EF4-FFF2-40B4-BE49-F238E27FC236}">
                <a16:creationId xmlns:a16="http://schemas.microsoft.com/office/drawing/2014/main" id="{5EE0B6D9-4099-D17D-33B0-D21963432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192" y="4747362"/>
            <a:ext cx="3464966" cy="1196238"/>
          </a:xfrm>
          <a:prstGeom prst="rect">
            <a:avLst/>
          </a:prstGeom>
        </p:spPr>
      </p:pic>
      <p:pic>
        <p:nvPicPr>
          <p:cNvPr id="6" name="Picture 5" descr="A flag and text on a black background&#10;&#10;AI-generated content may be incorrect.">
            <a:extLst>
              <a:ext uri="{FF2B5EF4-FFF2-40B4-BE49-F238E27FC236}">
                <a16:creationId xmlns:a16="http://schemas.microsoft.com/office/drawing/2014/main" id="{3BDD0814-6570-FC2E-68DE-9D9FC5438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1006" y="3139903"/>
            <a:ext cx="3492500" cy="1054100"/>
          </a:xfrm>
          <a:prstGeom prst="rect">
            <a:avLst/>
          </a:prstGeom>
        </p:spPr>
      </p:pic>
      <p:pic>
        <p:nvPicPr>
          <p:cNvPr id="9" name="Picture 8" descr="A close-up of a sign&#10;&#10;AI-generated content may be incorrect.">
            <a:extLst>
              <a:ext uri="{FF2B5EF4-FFF2-40B4-BE49-F238E27FC236}">
                <a16:creationId xmlns:a16="http://schemas.microsoft.com/office/drawing/2014/main" id="{65C94AF6-92FB-937E-CDEA-90BAEE36D8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843" y="4491181"/>
            <a:ext cx="3187700" cy="1473200"/>
          </a:xfrm>
          <a:prstGeom prst="rect">
            <a:avLst/>
          </a:prstGeom>
        </p:spPr>
      </p:pic>
      <p:pic>
        <p:nvPicPr>
          <p:cNvPr id="10" name="Picture 9" descr="A close-up of a sign&#10;&#10;AI-generated content may be incorrect.">
            <a:extLst>
              <a:ext uri="{FF2B5EF4-FFF2-40B4-BE49-F238E27FC236}">
                <a16:creationId xmlns:a16="http://schemas.microsoft.com/office/drawing/2014/main" id="{5970C7FD-CBA4-68C4-4849-D5E02511B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635" y="3210037"/>
            <a:ext cx="3556000" cy="1460500"/>
          </a:xfrm>
          <a:prstGeom prst="rect">
            <a:avLst/>
          </a:prstGeom>
        </p:spPr>
      </p:pic>
      <p:pic>
        <p:nvPicPr>
          <p:cNvPr id="11" name="Picture 10" descr="A screenshot of a phone&#10;&#10;AI-generated content may be incorrect.">
            <a:extLst>
              <a:ext uri="{FF2B5EF4-FFF2-40B4-BE49-F238E27FC236}">
                <a16:creationId xmlns:a16="http://schemas.microsoft.com/office/drawing/2014/main" id="{3FD6AC87-9B62-EC12-31DB-9F597C50C4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8313" y="1311427"/>
            <a:ext cx="40640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6162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671</Words>
  <Application>Microsoft Macintosh PowerPoint</Application>
  <PresentationFormat>Widescreen</PresentationFormat>
  <Paragraphs>111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ChronicleVTI</vt:lpstr>
      <vt:lpstr>Modern AI</vt:lpstr>
      <vt:lpstr>About me in AI</vt:lpstr>
      <vt:lpstr>WHAT HAPPENED IN 2023?</vt:lpstr>
      <vt:lpstr>Big Use cases</vt:lpstr>
      <vt:lpstr>BIG Problems (Likely unsolvable)</vt:lpstr>
      <vt:lpstr>Tool with a Catch</vt:lpstr>
      <vt:lpstr>AI in Business and WORK</vt:lpstr>
      <vt:lpstr>New Professions ARISE</vt:lpstr>
      <vt:lpstr>New Job Titles</vt:lpstr>
      <vt:lpstr>Old Skills</vt:lpstr>
      <vt:lpstr>Future-Proof Your Career</vt:lpstr>
      <vt:lpstr>How to Continuously Learn</vt:lpstr>
      <vt:lpstr>Conclusion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Andriy Burkov</dc:creator>
  <cp:lastModifiedBy>Andriy Burkov</cp:lastModifiedBy>
  <cp:revision>83</cp:revision>
  <dcterms:created xsi:type="dcterms:W3CDTF">2025-05-27T19:25:03Z</dcterms:created>
  <dcterms:modified xsi:type="dcterms:W3CDTF">2025-05-28T07:03:03Z</dcterms:modified>
</cp:coreProperties>
</file>