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8288000" cy="10287000"/>
  <p:notesSz cx="6858000" cy="9144000"/>
  <p:embeddedFontLst>
    <p:embeddedFont>
      <p:font typeface="Cormorant Garamond Bold Italics" panose="020B0604020202020204" charset="0"/>
      <p:regular r:id="rId11"/>
    </p:embeddedFont>
    <p:embeddedFont>
      <p:font typeface="Quicksand" panose="020B0604020202020204" charset="0"/>
      <p:regular r:id="rId12"/>
    </p:embeddedFont>
    <p:embeddedFont>
      <p:font typeface="Quicksand Bold" panose="020B0604020202020204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5" d="100"/>
          <a:sy n="45" d="100"/>
        </p:scale>
        <p:origin x="9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238310" y="2736377"/>
            <a:ext cx="16229942" cy="15525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2600"/>
              </a:lnSpc>
              <a:spcBef>
                <a:spcPct val="0"/>
              </a:spcBef>
            </a:pPr>
            <a:r>
              <a:rPr lang="en-US" sz="9000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From Localization to Data </a:t>
            </a:r>
          </a:p>
        </p:txBody>
      </p:sp>
      <p:sp>
        <p:nvSpPr>
          <p:cNvPr id="3" name="AutoShape 3"/>
          <p:cNvSpPr/>
          <p:nvPr/>
        </p:nvSpPr>
        <p:spPr>
          <a:xfrm>
            <a:off x="9158735" y="990600"/>
            <a:ext cx="8114971" cy="0"/>
          </a:xfrm>
          <a:prstGeom prst="line">
            <a:avLst/>
          </a:prstGeom>
          <a:ln w="76200" cap="flat">
            <a:solidFill>
              <a:srgbClr val="0F4662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AutoShape 4"/>
          <p:cNvSpPr/>
          <p:nvPr/>
        </p:nvSpPr>
        <p:spPr>
          <a:xfrm>
            <a:off x="1043764" y="9296400"/>
            <a:ext cx="8114971" cy="0"/>
          </a:xfrm>
          <a:prstGeom prst="line">
            <a:avLst/>
          </a:prstGeom>
          <a:ln w="76200" cap="flat">
            <a:solidFill>
              <a:srgbClr val="0F4662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Freeform 5"/>
          <p:cNvSpPr/>
          <p:nvPr/>
        </p:nvSpPr>
        <p:spPr>
          <a:xfrm>
            <a:off x="9618706" y="9037492"/>
            <a:ext cx="2968854" cy="441617"/>
          </a:xfrm>
          <a:custGeom>
            <a:avLst/>
            <a:gdLst/>
            <a:ahLst/>
            <a:cxnLst/>
            <a:rect l="l" t="t" r="r" b="b"/>
            <a:pathLst>
              <a:path w="2968854" h="441617">
                <a:moveTo>
                  <a:pt x="0" y="0"/>
                </a:moveTo>
                <a:lnTo>
                  <a:pt x="2968854" y="0"/>
                </a:lnTo>
                <a:lnTo>
                  <a:pt x="2968854" y="441616"/>
                </a:lnTo>
                <a:lnTo>
                  <a:pt x="0" y="4416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2752274" y="4441548"/>
            <a:ext cx="12812922" cy="837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6844"/>
              </a:lnSpc>
              <a:spcBef>
                <a:spcPct val="0"/>
              </a:spcBef>
            </a:pPr>
            <a:r>
              <a:rPr lang="en-US" sz="4889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Collaborating with Data Science Partners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5599064" y="8030212"/>
            <a:ext cx="6988496" cy="464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779"/>
              </a:lnSpc>
              <a:spcBef>
                <a:spcPct val="0"/>
              </a:spcBef>
            </a:pPr>
            <a:r>
              <a:rPr lang="en-US" sz="27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28 May, 2025</a:t>
            </a:r>
          </a:p>
        </p:txBody>
      </p:sp>
      <p:sp>
        <p:nvSpPr>
          <p:cNvPr id="8" name="Freeform 8"/>
          <p:cNvSpPr/>
          <p:nvPr/>
        </p:nvSpPr>
        <p:spPr>
          <a:xfrm>
            <a:off x="5646742" y="807892"/>
            <a:ext cx="2968854" cy="441617"/>
          </a:xfrm>
          <a:custGeom>
            <a:avLst/>
            <a:gdLst/>
            <a:ahLst/>
            <a:cxnLst/>
            <a:rect l="l" t="t" r="r" b="b"/>
            <a:pathLst>
              <a:path w="2968854" h="441617">
                <a:moveTo>
                  <a:pt x="0" y="0"/>
                </a:moveTo>
                <a:lnTo>
                  <a:pt x="2968854" y="0"/>
                </a:lnTo>
                <a:lnTo>
                  <a:pt x="2968854" y="441616"/>
                </a:lnTo>
                <a:lnTo>
                  <a:pt x="0" y="4416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TextBox 9"/>
          <p:cNvSpPr txBox="1"/>
          <p:nvPr/>
        </p:nvSpPr>
        <p:spPr>
          <a:xfrm>
            <a:off x="3688385" y="6184267"/>
            <a:ext cx="10809854" cy="9410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Alexandru Cristea-Nechita</a:t>
            </a:r>
          </a:p>
          <a:p>
            <a:pPr marL="0" lvl="0" indent="0" algn="ctr">
              <a:lnSpc>
                <a:spcPts val="3779"/>
              </a:lnSpc>
              <a:spcBef>
                <a:spcPct val="0"/>
              </a:spcBef>
            </a:pPr>
            <a:r>
              <a:rPr lang="en-US" sz="27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AI Data Process Improvement Manager | DATAmundi.ai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4093893" y="15849"/>
            <a:ext cx="4194107" cy="10271151"/>
            <a:chOff x="0" y="0"/>
            <a:chExt cx="1104621" cy="270515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104621" cy="2705159"/>
            </a:xfrm>
            <a:custGeom>
              <a:avLst/>
              <a:gdLst/>
              <a:ahLst/>
              <a:cxnLst/>
              <a:rect l="l" t="t" r="r" b="b"/>
              <a:pathLst>
                <a:path w="1104621" h="2705159">
                  <a:moveTo>
                    <a:pt x="0" y="0"/>
                  </a:moveTo>
                  <a:lnTo>
                    <a:pt x="1104621" y="0"/>
                  </a:lnTo>
                  <a:lnTo>
                    <a:pt x="1104621" y="2705159"/>
                  </a:lnTo>
                  <a:lnTo>
                    <a:pt x="0" y="2705159"/>
                  </a:lnTo>
                  <a:close/>
                </a:path>
              </a:pathLst>
            </a:custGeom>
            <a:solidFill>
              <a:srgbClr val="7994A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1104621" cy="275278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693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1660889" y="9500158"/>
            <a:ext cx="1905000" cy="283369"/>
          </a:xfrm>
          <a:custGeom>
            <a:avLst/>
            <a:gdLst/>
            <a:ahLst/>
            <a:cxnLst/>
            <a:rect l="l" t="t" r="r" b="b"/>
            <a:pathLst>
              <a:path w="1905000" h="283369">
                <a:moveTo>
                  <a:pt x="0" y="0"/>
                </a:moveTo>
                <a:lnTo>
                  <a:pt x="1905000" y="0"/>
                </a:lnTo>
                <a:lnTo>
                  <a:pt x="1905000" y="283369"/>
                </a:lnTo>
                <a:lnTo>
                  <a:pt x="0" y="2833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028700" y="428942"/>
            <a:ext cx="9390243" cy="10852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8959"/>
              </a:lnSpc>
              <a:spcBef>
                <a:spcPct val="0"/>
              </a:spcBef>
            </a:pPr>
            <a:r>
              <a:rPr lang="en-US" sz="6399" b="1" i="1">
                <a:solidFill>
                  <a:srgbClr val="0F4662"/>
                </a:solidFill>
                <a:latin typeface="Cormorant Garamond Bold Italics"/>
                <a:ea typeface="Cormorant Garamond Bold Italics"/>
                <a:cs typeface="Cormorant Garamond Bold Italics"/>
                <a:sym typeface="Cormorant Garamond Bold Italics"/>
              </a:rPr>
              <a:t>What we’ll cover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8700" y="2456632"/>
            <a:ext cx="9390243" cy="1000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Learn concepts and keep up with constant changes 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Leverage Localization best practices and workflows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028700" y="1858677"/>
            <a:ext cx="12595907" cy="8890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87"/>
              </a:lnSpc>
            </a:pPr>
            <a:r>
              <a:rPr lang="en-US" sz="2562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Challenges and opportunities when transitioning from Localization to Data</a:t>
            </a:r>
          </a:p>
          <a:p>
            <a:pPr marL="0" lvl="0" indent="0" algn="l">
              <a:lnSpc>
                <a:spcPts val="3587"/>
              </a:lnSpc>
              <a:spcBef>
                <a:spcPct val="0"/>
              </a:spcBef>
            </a:pPr>
            <a:endParaRPr lang="en-US" sz="2562" b="1">
              <a:solidFill>
                <a:srgbClr val="0F4662"/>
              </a:solidFill>
              <a:latin typeface="Quicksand Bold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28700" y="3709420"/>
            <a:ext cx="8115300" cy="4358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587"/>
              </a:lnSpc>
              <a:spcBef>
                <a:spcPct val="0"/>
              </a:spcBef>
            </a:pPr>
            <a:r>
              <a:rPr lang="en-US" sz="2562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How Data Professionals work with Linguists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125443" y="5958784"/>
            <a:ext cx="7776508" cy="4358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587"/>
              </a:lnSpc>
              <a:spcBef>
                <a:spcPct val="0"/>
              </a:spcBef>
            </a:pPr>
            <a:r>
              <a:rPr lang="en-US" sz="2562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Positioning and upskilling your Localization team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125443" y="8369441"/>
            <a:ext cx="2745860" cy="4358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587"/>
              </a:lnSpc>
              <a:spcBef>
                <a:spcPct val="0"/>
              </a:spcBef>
            </a:pPr>
            <a:r>
              <a:rPr lang="en-US" sz="2562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Key Takeaways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028700" y="4273471"/>
            <a:ext cx="10535446" cy="14949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9838" lvl="1" indent="-259919" algn="l">
              <a:lnSpc>
                <a:spcPts val="4093"/>
              </a:lnSpc>
              <a:buFont typeface="Arial"/>
              <a:buChar char="•"/>
            </a:pPr>
            <a:r>
              <a:rPr lang="en-US" sz="2407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Work backwards from the customer's request </a:t>
            </a:r>
          </a:p>
          <a:p>
            <a:pPr marL="519838" lvl="1" indent="-259919" algn="l">
              <a:lnSpc>
                <a:spcPts val="4093"/>
              </a:lnSpc>
              <a:buFont typeface="Arial"/>
              <a:buChar char="•"/>
            </a:pPr>
            <a:r>
              <a:rPr lang="en-US" sz="2407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Experimental nature of requests </a:t>
            </a:r>
          </a:p>
          <a:p>
            <a:pPr marL="519838" lvl="1" indent="-259919" algn="l">
              <a:lnSpc>
                <a:spcPts val="4093"/>
              </a:lnSpc>
              <a:buFont typeface="Arial"/>
              <a:buChar char="•"/>
            </a:pPr>
            <a:r>
              <a:rPr lang="en-US" sz="2407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Technical expectations from Localization Project Managers 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125443" y="6531609"/>
            <a:ext cx="10535446" cy="14949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9838" lvl="1" indent="-259919" algn="l">
              <a:lnSpc>
                <a:spcPts val="4093"/>
              </a:lnSpc>
              <a:buFont typeface="Arial"/>
              <a:buChar char="•"/>
            </a:pPr>
            <a:r>
              <a:rPr lang="en-US" sz="2407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Understand where you can add value </a:t>
            </a:r>
          </a:p>
          <a:p>
            <a:pPr marL="519838" lvl="1" indent="-259919" algn="l">
              <a:lnSpc>
                <a:spcPts val="4093"/>
              </a:lnSpc>
              <a:buFont typeface="Arial"/>
              <a:buChar char="•"/>
            </a:pPr>
            <a:r>
              <a:rPr lang="en-US" sz="2407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Upskill in Machine Learning, language engineering and beyond </a:t>
            </a:r>
          </a:p>
          <a:p>
            <a:pPr marL="519838" lvl="1" indent="-259919" algn="l">
              <a:lnSpc>
                <a:spcPts val="4093"/>
              </a:lnSpc>
              <a:buFont typeface="Arial"/>
              <a:buChar char="•"/>
            </a:pPr>
            <a:r>
              <a:rPr lang="en-US" sz="2407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Integrate into the data team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3660651" y="0"/>
            <a:ext cx="4627349" cy="10287000"/>
            <a:chOff x="0" y="0"/>
            <a:chExt cx="1218726" cy="27093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18726" cy="2709333"/>
            </a:xfrm>
            <a:custGeom>
              <a:avLst/>
              <a:gdLst/>
              <a:ahLst/>
              <a:cxnLst/>
              <a:rect l="l" t="t" r="r" b="b"/>
              <a:pathLst>
                <a:path w="1218726" h="2709333">
                  <a:moveTo>
                    <a:pt x="0" y="0"/>
                  </a:moveTo>
                  <a:lnTo>
                    <a:pt x="1218726" y="0"/>
                  </a:lnTo>
                  <a:lnTo>
                    <a:pt x="1218726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7994A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123825"/>
              <a:ext cx="1218726" cy="283315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79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028700" y="599709"/>
            <a:ext cx="5702843" cy="10852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8959"/>
              </a:lnSpc>
              <a:spcBef>
                <a:spcPct val="0"/>
              </a:spcBef>
            </a:pPr>
            <a:r>
              <a:rPr lang="en-US" sz="6399" b="1" i="1">
                <a:solidFill>
                  <a:srgbClr val="0F4662"/>
                </a:solidFill>
                <a:latin typeface="Cormorant Garamond Bold Italics"/>
                <a:ea typeface="Cormorant Garamond Bold Italics"/>
                <a:cs typeface="Cormorant Garamond Bold Italics"/>
                <a:sym typeface="Cormorant Garamond Bold Italics"/>
              </a:rPr>
              <a:t>Introduction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028700" y="2951836"/>
            <a:ext cx="12631951" cy="1514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Machine Learning (ML) - learn patterns from data to make predictions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Diverse types of content - text, speech/audio, images, structured logs 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Done by both linguists and non-linguist freelancers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8700" y="5196624"/>
            <a:ext cx="12494869" cy="1514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Adapting content to a specific market locale 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Machine Translation Post Editing – widely used 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Audio/Video localization often involves transcribers and </a:t>
            </a:r>
            <a:r>
              <a:rPr lang="en-US" sz="2400" dirty="0" err="1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subtitlers</a:t>
            </a:r>
            <a:endParaRPr lang="en-US" sz="2400" dirty="0">
              <a:solidFill>
                <a:srgbClr val="0F4662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28700" y="7561999"/>
            <a:ext cx="12494869" cy="1514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Machine Translation output adaptation, editing and evaluation 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Adaptation of audio and text datasets to non-English locales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Human Touch - Data Enrichment and Quality Assurance Checks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028700" y="2308581"/>
            <a:ext cx="10527757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919"/>
              </a:lnSpc>
              <a:spcBef>
                <a:spcPct val="0"/>
              </a:spcBef>
            </a:pPr>
            <a:r>
              <a:rPr lang="en-US" sz="27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Data Processing for Machine Learning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028700" y="4599661"/>
            <a:ext cx="10527757" cy="565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759"/>
              </a:lnSpc>
            </a:pPr>
            <a:r>
              <a:rPr lang="en-US" sz="27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Localization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28700" y="6844449"/>
            <a:ext cx="10527757" cy="565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759"/>
              </a:lnSpc>
            </a:pPr>
            <a:r>
              <a:rPr lang="en-US" sz="27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Intersection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82976" y="5172075"/>
            <a:ext cx="4657798" cy="0"/>
          </a:xfrm>
          <a:prstGeom prst="line">
            <a:avLst/>
          </a:prstGeom>
          <a:ln w="57150" cap="flat">
            <a:solidFill>
              <a:srgbClr val="7994A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AutoShape 3"/>
          <p:cNvSpPr/>
          <p:nvPr/>
        </p:nvSpPr>
        <p:spPr>
          <a:xfrm flipV="1">
            <a:off x="10119067" y="6055995"/>
            <a:ext cx="4716238" cy="0"/>
          </a:xfrm>
          <a:prstGeom prst="line">
            <a:avLst/>
          </a:prstGeom>
          <a:ln w="57150" cap="flat">
            <a:solidFill>
              <a:srgbClr val="7994A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AutoShape 4"/>
          <p:cNvSpPr/>
          <p:nvPr/>
        </p:nvSpPr>
        <p:spPr>
          <a:xfrm flipV="1">
            <a:off x="1024384" y="8558239"/>
            <a:ext cx="4716390" cy="0"/>
          </a:xfrm>
          <a:prstGeom prst="line">
            <a:avLst/>
          </a:prstGeom>
          <a:ln w="57150" cap="flat">
            <a:solidFill>
              <a:srgbClr val="7994A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TextBox 5"/>
          <p:cNvSpPr txBox="1"/>
          <p:nvPr/>
        </p:nvSpPr>
        <p:spPr>
          <a:xfrm>
            <a:off x="1024384" y="599709"/>
            <a:ext cx="14072064" cy="10852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8959"/>
              </a:lnSpc>
              <a:spcBef>
                <a:spcPct val="0"/>
              </a:spcBef>
            </a:pPr>
            <a:r>
              <a:rPr lang="en-US" sz="6399" b="1" i="1">
                <a:solidFill>
                  <a:srgbClr val="0F4662"/>
                </a:solidFill>
                <a:latin typeface="Cormorant Garamond Bold Italics"/>
                <a:ea typeface="Cormorant Garamond Bold Italics"/>
                <a:cs typeface="Cormorant Garamond Bold Italics"/>
                <a:sym typeface="Cormorant Garamond Bold Italics"/>
              </a:rPr>
              <a:t>Challenges and opportunities - Challanges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024384" y="3291829"/>
            <a:ext cx="7900118" cy="12534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just">
              <a:lnSpc>
                <a:spcPts val="335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Data prep: transcription, tokenization, normalization</a:t>
            </a:r>
          </a:p>
          <a:p>
            <a:pPr marL="518160" lvl="1" indent="-259080" algn="just">
              <a:lnSpc>
                <a:spcPts val="335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Annotation: labels, turns, segmentation</a:t>
            </a:r>
          </a:p>
          <a:p>
            <a:pPr marL="518160" lvl="1" indent="-259080" algn="just">
              <a:lnSpc>
                <a:spcPts val="335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Modelling: prompts, evaluation, ranking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8700" y="2195195"/>
            <a:ext cx="7782934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3919"/>
              </a:lnSpc>
              <a:spcBef>
                <a:spcPct val="0"/>
              </a:spcBef>
            </a:pPr>
            <a:r>
              <a:rPr lang="en-US" sz="27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Learning new concepts used in data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0119067" y="3291829"/>
            <a:ext cx="7041236" cy="20916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l">
              <a:lnSpc>
                <a:spcPts val="335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Processes both flexible and standardized </a:t>
            </a:r>
          </a:p>
          <a:p>
            <a:pPr marL="518160" lvl="1" indent="-259080" algn="l">
              <a:lnSpc>
                <a:spcPts val="335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Tools ready for large volumes of data and different types of data </a:t>
            </a:r>
          </a:p>
          <a:p>
            <a:pPr marL="518160" lvl="1" indent="-259080" algn="l">
              <a:lnSpc>
                <a:spcPts val="335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QA strategy that takes into account present challenges and future scaling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0119067" y="2195195"/>
            <a:ext cx="7041236" cy="9861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Set up processes, tools and QA strategy </a:t>
            </a:r>
          </a:p>
          <a:p>
            <a:pPr marL="0" lvl="0" indent="0" algn="l">
              <a:lnSpc>
                <a:spcPts val="3919"/>
              </a:lnSpc>
              <a:spcBef>
                <a:spcPct val="0"/>
              </a:spcBef>
            </a:pPr>
            <a:endParaRPr lang="en-US" sz="2799" b="1">
              <a:solidFill>
                <a:srgbClr val="0F4662"/>
              </a:solidFill>
              <a:latin typeface="Quicksand Bold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028700" y="6629400"/>
            <a:ext cx="5352545" cy="12729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just">
              <a:lnSpc>
                <a:spcPts val="335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Creation of Foundation Models </a:t>
            </a:r>
          </a:p>
          <a:p>
            <a:pPr marL="518160" lvl="1" indent="-259080" algn="just">
              <a:lnSpc>
                <a:spcPts val="335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Specialization of models </a:t>
            </a:r>
          </a:p>
          <a:p>
            <a:pPr marL="518160" lvl="1" indent="-259080" algn="just">
              <a:lnSpc>
                <a:spcPts val="335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Future developments 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24384" y="5748655"/>
            <a:ext cx="7782934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3919"/>
              </a:lnSpc>
              <a:spcBef>
                <a:spcPct val="0"/>
              </a:spcBef>
            </a:pPr>
            <a:r>
              <a:rPr lang="en-US" sz="27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Keeping up with evolving data needs </a:t>
            </a:r>
          </a:p>
        </p:txBody>
      </p:sp>
      <p:sp>
        <p:nvSpPr>
          <p:cNvPr id="12" name="Freeform 12"/>
          <p:cNvSpPr/>
          <p:nvPr/>
        </p:nvSpPr>
        <p:spPr>
          <a:xfrm>
            <a:off x="15579303" y="714009"/>
            <a:ext cx="1679997" cy="249900"/>
          </a:xfrm>
          <a:custGeom>
            <a:avLst/>
            <a:gdLst/>
            <a:ahLst/>
            <a:cxnLst/>
            <a:rect l="l" t="t" r="r" b="b"/>
            <a:pathLst>
              <a:path w="1679997" h="249900">
                <a:moveTo>
                  <a:pt x="0" y="0"/>
                </a:moveTo>
                <a:lnTo>
                  <a:pt x="1679997" y="0"/>
                </a:lnTo>
                <a:lnTo>
                  <a:pt x="1679997" y="249900"/>
                </a:lnTo>
                <a:lnTo>
                  <a:pt x="0" y="2499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024384" y="9529723"/>
            <a:ext cx="1679997" cy="249900"/>
          </a:xfrm>
          <a:custGeom>
            <a:avLst/>
            <a:gdLst/>
            <a:ahLst/>
            <a:cxnLst/>
            <a:rect l="l" t="t" r="r" b="b"/>
            <a:pathLst>
              <a:path w="1679997" h="249900">
                <a:moveTo>
                  <a:pt x="0" y="0"/>
                </a:moveTo>
                <a:lnTo>
                  <a:pt x="1679997" y="0"/>
                </a:lnTo>
                <a:lnTo>
                  <a:pt x="1679997" y="249900"/>
                </a:lnTo>
                <a:lnTo>
                  <a:pt x="0" y="2499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4384" y="599709"/>
            <a:ext cx="14072064" cy="10852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8959"/>
              </a:lnSpc>
              <a:spcBef>
                <a:spcPct val="0"/>
              </a:spcBef>
            </a:pPr>
            <a:r>
              <a:rPr lang="en-US" sz="6399" b="1" i="1">
                <a:solidFill>
                  <a:srgbClr val="0F4662"/>
                </a:solidFill>
                <a:latin typeface="Cormorant Garamond Bold Italics"/>
                <a:ea typeface="Cormorant Garamond Bold Italics"/>
                <a:cs typeface="Cormorant Garamond Bold Italics"/>
                <a:sym typeface="Cormorant Garamond Bold Italics"/>
              </a:rPr>
              <a:t>Challenges and opportunities - Opportunities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700" y="2195195"/>
            <a:ext cx="14377599" cy="14814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</a:pPr>
            <a:r>
              <a:rPr lang="en-US" sz="2799" b="1" dirty="0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Some similar roles, processes and workflows</a:t>
            </a:r>
          </a:p>
          <a:p>
            <a:pPr marL="604519" lvl="1" indent="-302260" algn="just">
              <a:lnSpc>
                <a:spcPts val="3919"/>
              </a:lnSpc>
              <a:spcBef>
                <a:spcPct val="0"/>
              </a:spcBef>
              <a:buFont typeface="Arial"/>
              <a:buChar char="•"/>
            </a:pPr>
            <a:r>
              <a:rPr lang="en-US" sz="2799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Localization Engineers can leverage their Quality Assurance workflows and vendor networks to accelerate data annotation ramp-up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14859" y="4161962"/>
            <a:ext cx="14381915" cy="9861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</a:pPr>
            <a:r>
              <a:rPr lang="en-US" sz="2799" b="1" dirty="0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Leverage localization QA best practices</a:t>
            </a:r>
          </a:p>
          <a:p>
            <a:pPr marL="604519" lvl="1" indent="-302260" algn="just">
              <a:lnSpc>
                <a:spcPts val="3919"/>
              </a:lnSpc>
              <a:buFont typeface="Arial"/>
              <a:buChar char="•"/>
            </a:pPr>
            <a:r>
              <a:rPr lang="en-US" sz="2799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Style guides, glossary checks, post-edit analytics to evaluate ML outputs</a:t>
            </a:r>
          </a:p>
        </p:txBody>
      </p:sp>
      <p:sp>
        <p:nvSpPr>
          <p:cNvPr id="5" name="Freeform 5"/>
          <p:cNvSpPr/>
          <p:nvPr/>
        </p:nvSpPr>
        <p:spPr>
          <a:xfrm>
            <a:off x="15579303" y="714009"/>
            <a:ext cx="1679997" cy="249900"/>
          </a:xfrm>
          <a:custGeom>
            <a:avLst/>
            <a:gdLst/>
            <a:ahLst/>
            <a:cxnLst/>
            <a:rect l="l" t="t" r="r" b="b"/>
            <a:pathLst>
              <a:path w="1679997" h="249900">
                <a:moveTo>
                  <a:pt x="0" y="0"/>
                </a:moveTo>
                <a:lnTo>
                  <a:pt x="1679997" y="0"/>
                </a:lnTo>
                <a:lnTo>
                  <a:pt x="1679997" y="249900"/>
                </a:lnTo>
                <a:lnTo>
                  <a:pt x="0" y="2499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024384" y="9529723"/>
            <a:ext cx="1679997" cy="249900"/>
          </a:xfrm>
          <a:custGeom>
            <a:avLst/>
            <a:gdLst/>
            <a:ahLst/>
            <a:cxnLst/>
            <a:rect l="l" t="t" r="r" b="b"/>
            <a:pathLst>
              <a:path w="1679997" h="249900">
                <a:moveTo>
                  <a:pt x="0" y="0"/>
                </a:moveTo>
                <a:lnTo>
                  <a:pt x="1679997" y="0"/>
                </a:lnTo>
                <a:lnTo>
                  <a:pt x="1679997" y="249900"/>
                </a:lnTo>
                <a:lnTo>
                  <a:pt x="0" y="2499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1014859" y="5901659"/>
            <a:ext cx="14381915" cy="9861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</a:pPr>
            <a:r>
              <a:rPr lang="en-US" sz="27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Locale specific knowledge for multilingual datasets </a:t>
            </a:r>
          </a:p>
          <a:p>
            <a:pPr marL="604519" lvl="1" indent="-302260" algn="just">
              <a:lnSpc>
                <a:spcPts val="3919"/>
              </a:lnSpc>
              <a:buFont typeface="Arial"/>
              <a:buChar char="•"/>
            </a:pPr>
            <a:r>
              <a:rPr lang="en-US" sz="2799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Richer annotation and strong fine-tuning data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028700" y="7402164"/>
            <a:ext cx="14381915" cy="9861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</a:pPr>
            <a:r>
              <a:rPr lang="en-US" sz="27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Rapid career growth</a:t>
            </a:r>
          </a:p>
          <a:p>
            <a:pPr marL="604519" lvl="1" indent="-302260" algn="just">
              <a:lnSpc>
                <a:spcPts val="3919"/>
              </a:lnSpc>
              <a:buFont typeface="Arial"/>
              <a:buChar char="•"/>
            </a:pPr>
            <a:r>
              <a:rPr lang="en-US" sz="2799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Moving into ML projects opens new skill paths (Data Engineering, Annotation Lead)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86761" y="2053598"/>
            <a:ext cx="5385764" cy="7361849"/>
            <a:chOff x="0" y="0"/>
            <a:chExt cx="1418473" cy="193892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418473" cy="1938923"/>
            </a:xfrm>
            <a:custGeom>
              <a:avLst/>
              <a:gdLst/>
              <a:ahLst/>
              <a:cxnLst/>
              <a:rect l="l" t="t" r="r" b="b"/>
              <a:pathLst>
                <a:path w="1418473" h="1938923">
                  <a:moveTo>
                    <a:pt x="73311" y="0"/>
                  </a:moveTo>
                  <a:lnTo>
                    <a:pt x="1345161" y="0"/>
                  </a:lnTo>
                  <a:cubicBezTo>
                    <a:pt x="1364605" y="0"/>
                    <a:pt x="1383252" y="7724"/>
                    <a:pt x="1397000" y="21472"/>
                  </a:cubicBezTo>
                  <a:cubicBezTo>
                    <a:pt x="1410749" y="35221"/>
                    <a:pt x="1418473" y="53868"/>
                    <a:pt x="1418473" y="73311"/>
                  </a:cubicBezTo>
                  <a:lnTo>
                    <a:pt x="1418473" y="1865612"/>
                  </a:lnTo>
                  <a:cubicBezTo>
                    <a:pt x="1418473" y="1885055"/>
                    <a:pt x="1410749" y="1903702"/>
                    <a:pt x="1397000" y="1917451"/>
                  </a:cubicBezTo>
                  <a:cubicBezTo>
                    <a:pt x="1383252" y="1931199"/>
                    <a:pt x="1364605" y="1938923"/>
                    <a:pt x="1345161" y="1938923"/>
                  </a:cubicBezTo>
                  <a:lnTo>
                    <a:pt x="73311" y="1938923"/>
                  </a:lnTo>
                  <a:cubicBezTo>
                    <a:pt x="53868" y="1938923"/>
                    <a:pt x="35221" y="1931199"/>
                    <a:pt x="21472" y="1917451"/>
                  </a:cubicBezTo>
                  <a:cubicBezTo>
                    <a:pt x="7724" y="1903702"/>
                    <a:pt x="0" y="1885055"/>
                    <a:pt x="0" y="1865612"/>
                  </a:cubicBezTo>
                  <a:lnTo>
                    <a:pt x="0" y="73311"/>
                  </a:lnTo>
                  <a:cubicBezTo>
                    <a:pt x="0" y="53868"/>
                    <a:pt x="7724" y="35221"/>
                    <a:pt x="21472" y="21472"/>
                  </a:cubicBezTo>
                  <a:cubicBezTo>
                    <a:pt x="35221" y="7724"/>
                    <a:pt x="53868" y="0"/>
                    <a:pt x="73311" y="0"/>
                  </a:cubicBezTo>
                  <a:close/>
                </a:path>
              </a:pathLst>
            </a:custGeom>
            <a:solidFill>
              <a:srgbClr val="DBE5EA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123825"/>
              <a:ext cx="1418473" cy="206274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7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593057" y="2053598"/>
            <a:ext cx="5385764" cy="7361849"/>
            <a:chOff x="0" y="0"/>
            <a:chExt cx="1418473" cy="193892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418473" cy="1938923"/>
            </a:xfrm>
            <a:custGeom>
              <a:avLst/>
              <a:gdLst/>
              <a:ahLst/>
              <a:cxnLst/>
              <a:rect l="l" t="t" r="r" b="b"/>
              <a:pathLst>
                <a:path w="1418473" h="1938923">
                  <a:moveTo>
                    <a:pt x="73311" y="0"/>
                  </a:moveTo>
                  <a:lnTo>
                    <a:pt x="1345161" y="0"/>
                  </a:lnTo>
                  <a:cubicBezTo>
                    <a:pt x="1364605" y="0"/>
                    <a:pt x="1383252" y="7724"/>
                    <a:pt x="1397000" y="21472"/>
                  </a:cubicBezTo>
                  <a:cubicBezTo>
                    <a:pt x="1410749" y="35221"/>
                    <a:pt x="1418473" y="53868"/>
                    <a:pt x="1418473" y="73311"/>
                  </a:cubicBezTo>
                  <a:lnTo>
                    <a:pt x="1418473" y="1865612"/>
                  </a:lnTo>
                  <a:cubicBezTo>
                    <a:pt x="1418473" y="1885055"/>
                    <a:pt x="1410749" y="1903702"/>
                    <a:pt x="1397000" y="1917451"/>
                  </a:cubicBezTo>
                  <a:cubicBezTo>
                    <a:pt x="1383252" y="1931199"/>
                    <a:pt x="1364605" y="1938923"/>
                    <a:pt x="1345161" y="1938923"/>
                  </a:cubicBezTo>
                  <a:lnTo>
                    <a:pt x="73311" y="1938923"/>
                  </a:lnTo>
                  <a:cubicBezTo>
                    <a:pt x="53868" y="1938923"/>
                    <a:pt x="35221" y="1931199"/>
                    <a:pt x="21472" y="1917451"/>
                  </a:cubicBezTo>
                  <a:cubicBezTo>
                    <a:pt x="7724" y="1903702"/>
                    <a:pt x="0" y="1885055"/>
                    <a:pt x="0" y="1865612"/>
                  </a:cubicBezTo>
                  <a:lnTo>
                    <a:pt x="0" y="73311"/>
                  </a:lnTo>
                  <a:cubicBezTo>
                    <a:pt x="0" y="53868"/>
                    <a:pt x="7724" y="35221"/>
                    <a:pt x="21472" y="21472"/>
                  </a:cubicBezTo>
                  <a:cubicBezTo>
                    <a:pt x="35221" y="7724"/>
                    <a:pt x="53868" y="0"/>
                    <a:pt x="73311" y="0"/>
                  </a:cubicBezTo>
                  <a:close/>
                </a:path>
              </a:pathLst>
            </a:custGeom>
            <a:solidFill>
              <a:srgbClr val="DBE5EA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123825"/>
              <a:ext cx="1418473" cy="206274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7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2604163" y="2288550"/>
            <a:ext cx="1599826" cy="1599826"/>
          </a:xfrm>
          <a:custGeom>
            <a:avLst/>
            <a:gdLst/>
            <a:ahLst/>
            <a:cxnLst/>
            <a:rect l="l" t="t" r="r" b="b"/>
            <a:pathLst>
              <a:path w="1599826" h="1599826">
                <a:moveTo>
                  <a:pt x="0" y="0"/>
                </a:moveTo>
                <a:lnTo>
                  <a:pt x="1599826" y="0"/>
                </a:lnTo>
                <a:lnTo>
                  <a:pt x="1599826" y="1599825"/>
                </a:lnTo>
                <a:lnTo>
                  <a:pt x="0" y="15998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365429" y="2288550"/>
            <a:ext cx="1215867" cy="1599826"/>
          </a:xfrm>
          <a:custGeom>
            <a:avLst/>
            <a:gdLst/>
            <a:ahLst/>
            <a:cxnLst/>
            <a:rect l="l" t="t" r="r" b="b"/>
            <a:pathLst>
              <a:path w="1215867" h="1599826">
                <a:moveTo>
                  <a:pt x="0" y="0"/>
                </a:moveTo>
                <a:lnTo>
                  <a:pt x="1215868" y="0"/>
                </a:lnTo>
                <a:lnTo>
                  <a:pt x="1215868" y="1599825"/>
                </a:lnTo>
                <a:lnTo>
                  <a:pt x="0" y="15998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grpSp>
        <p:nvGrpSpPr>
          <p:cNvPr id="10" name="Group 10"/>
          <p:cNvGrpSpPr/>
          <p:nvPr/>
        </p:nvGrpSpPr>
        <p:grpSpPr>
          <a:xfrm>
            <a:off x="12302670" y="2053598"/>
            <a:ext cx="5385764" cy="7361849"/>
            <a:chOff x="0" y="0"/>
            <a:chExt cx="1418473" cy="193892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1418473" cy="1938923"/>
            </a:xfrm>
            <a:custGeom>
              <a:avLst/>
              <a:gdLst/>
              <a:ahLst/>
              <a:cxnLst/>
              <a:rect l="l" t="t" r="r" b="b"/>
              <a:pathLst>
                <a:path w="1418473" h="1938923">
                  <a:moveTo>
                    <a:pt x="73311" y="0"/>
                  </a:moveTo>
                  <a:lnTo>
                    <a:pt x="1345161" y="0"/>
                  </a:lnTo>
                  <a:cubicBezTo>
                    <a:pt x="1364605" y="0"/>
                    <a:pt x="1383252" y="7724"/>
                    <a:pt x="1397000" y="21472"/>
                  </a:cubicBezTo>
                  <a:cubicBezTo>
                    <a:pt x="1410749" y="35221"/>
                    <a:pt x="1418473" y="53868"/>
                    <a:pt x="1418473" y="73311"/>
                  </a:cubicBezTo>
                  <a:lnTo>
                    <a:pt x="1418473" y="1865612"/>
                  </a:lnTo>
                  <a:cubicBezTo>
                    <a:pt x="1418473" y="1885055"/>
                    <a:pt x="1410749" y="1903702"/>
                    <a:pt x="1397000" y="1917451"/>
                  </a:cubicBezTo>
                  <a:cubicBezTo>
                    <a:pt x="1383252" y="1931199"/>
                    <a:pt x="1364605" y="1938923"/>
                    <a:pt x="1345161" y="1938923"/>
                  </a:cubicBezTo>
                  <a:lnTo>
                    <a:pt x="73311" y="1938923"/>
                  </a:lnTo>
                  <a:cubicBezTo>
                    <a:pt x="53868" y="1938923"/>
                    <a:pt x="35221" y="1931199"/>
                    <a:pt x="21472" y="1917451"/>
                  </a:cubicBezTo>
                  <a:cubicBezTo>
                    <a:pt x="7724" y="1903702"/>
                    <a:pt x="0" y="1885055"/>
                    <a:pt x="0" y="1865612"/>
                  </a:cubicBezTo>
                  <a:lnTo>
                    <a:pt x="0" y="73311"/>
                  </a:lnTo>
                  <a:cubicBezTo>
                    <a:pt x="0" y="53868"/>
                    <a:pt x="7724" y="35221"/>
                    <a:pt x="21472" y="21472"/>
                  </a:cubicBezTo>
                  <a:cubicBezTo>
                    <a:pt x="35221" y="7724"/>
                    <a:pt x="53868" y="0"/>
                    <a:pt x="73311" y="0"/>
                  </a:cubicBezTo>
                  <a:close/>
                </a:path>
              </a:pathLst>
            </a:custGeom>
            <a:solidFill>
              <a:srgbClr val="DBE5EA"/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0" y="-123825"/>
              <a:ext cx="1418473" cy="206274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79"/>
                </a:lnSpc>
              </a:pPr>
              <a:endParaRPr/>
            </a:p>
          </p:txBody>
        </p:sp>
      </p:grpSp>
      <p:sp>
        <p:nvSpPr>
          <p:cNvPr id="13" name="Freeform 13"/>
          <p:cNvSpPr/>
          <p:nvPr/>
        </p:nvSpPr>
        <p:spPr>
          <a:xfrm>
            <a:off x="14105151" y="2288550"/>
            <a:ext cx="1599826" cy="1599826"/>
          </a:xfrm>
          <a:custGeom>
            <a:avLst/>
            <a:gdLst/>
            <a:ahLst/>
            <a:cxnLst/>
            <a:rect l="l" t="t" r="r" b="b"/>
            <a:pathLst>
              <a:path w="1599826" h="1599826">
                <a:moveTo>
                  <a:pt x="0" y="0"/>
                </a:moveTo>
                <a:lnTo>
                  <a:pt x="1599825" y="0"/>
                </a:lnTo>
                <a:lnTo>
                  <a:pt x="1599825" y="1599825"/>
                </a:lnTo>
                <a:lnTo>
                  <a:pt x="0" y="159982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4" name="TextBox 14"/>
          <p:cNvSpPr txBox="1"/>
          <p:nvPr/>
        </p:nvSpPr>
        <p:spPr>
          <a:xfrm>
            <a:off x="1025382" y="428942"/>
            <a:ext cx="13679657" cy="10852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8959"/>
              </a:lnSpc>
              <a:spcBef>
                <a:spcPct val="0"/>
              </a:spcBef>
            </a:pPr>
            <a:r>
              <a:rPr lang="en-US" sz="6399" b="1" i="1">
                <a:solidFill>
                  <a:srgbClr val="0F4662"/>
                </a:solidFill>
                <a:latin typeface="Cormorant Garamond Bold Italics"/>
                <a:ea typeface="Cormorant Garamond Bold Italics"/>
                <a:cs typeface="Cormorant Garamond Bold Italics"/>
                <a:sym typeface="Cormorant Garamond Bold Italics"/>
              </a:rPr>
              <a:t>How Data Professionals work with Linguists 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025382" y="5523344"/>
            <a:ext cx="5101887" cy="305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Ask the right questions to get detailed guidelines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Set quality expectations for processes and deliverables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Create feedback loops through structured channels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165753" y="4241357"/>
            <a:ext cx="4827781" cy="9861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919"/>
              </a:lnSpc>
              <a:spcBef>
                <a:spcPct val="0"/>
              </a:spcBef>
            </a:pPr>
            <a:r>
              <a:rPr lang="en-US" sz="27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Work backwards from the customer's request 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654376" y="5451242"/>
            <a:ext cx="5263125" cy="305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Be ready for mid-project changes to guidelines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Rapid Turn-Around-Times on change requests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Leverage agile annotation sprints: small batches, review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998256" y="4240221"/>
            <a:ext cx="3989339" cy="9861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919"/>
              </a:lnSpc>
              <a:spcBef>
                <a:spcPct val="0"/>
              </a:spcBef>
            </a:pPr>
            <a:r>
              <a:rPr lang="en-US" sz="27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Experimental nature of requests 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2459917" y="5451242"/>
            <a:ext cx="4802701" cy="36229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No deep technical knowledge required  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Familiarity with annotation tools, basic understanding of labels 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How to write concise and clear non-tech guidelines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2885733" y="4240221"/>
            <a:ext cx="4802701" cy="9614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3919"/>
              </a:lnSpc>
              <a:spcBef>
                <a:spcPct val="0"/>
              </a:spcBef>
            </a:pPr>
            <a:r>
              <a:rPr lang="en-US" sz="2799" b="1" dirty="0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Technical expectations from Localization PMs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449761" y="0"/>
            <a:ext cx="9838239" cy="10287000"/>
            <a:chOff x="0" y="0"/>
            <a:chExt cx="2591141" cy="27093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591141" cy="2709333"/>
            </a:xfrm>
            <a:custGeom>
              <a:avLst/>
              <a:gdLst/>
              <a:ahLst/>
              <a:cxnLst/>
              <a:rect l="l" t="t" r="r" b="b"/>
              <a:pathLst>
                <a:path w="2591141" h="2709333">
                  <a:moveTo>
                    <a:pt x="0" y="0"/>
                  </a:moveTo>
                  <a:lnTo>
                    <a:pt x="2591141" y="0"/>
                  </a:lnTo>
                  <a:lnTo>
                    <a:pt x="2591141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DBE5EA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123825"/>
              <a:ext cx="2591141" cy="283315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79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673975" y="1363541"/>
            <a:ext cx="7304026" cy="44856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8959"/>
              </a:lnSpc>
              <a:spcBef>
                <a:spcPct val="0"/>
              </a:spcBef>
            </a:pPr>
            <a:r>
              <a:rPr lang="en-US" sz="6399" b="1" i="1">
                <a:solidFill>
                  <a:srgbClr val="0F4662"/>
                </a:solidFill>
                <a:latin typeface="Cormorant Garamond Bold Italics"/>
                <a:ea typeface="Cormorant Garamond Bold Italics"/>
                <a:cs typeface="Cormorant Garamond Bold Italics"/>
                <a:sym typeface="Cormorant Garamond Bold Italics"/>
              </a:rPr>
              <a:t>How to position and upskill your Localization team to work on data projects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8926723" y="2400194"/>
            <a:ext cx="8606683" cy="1000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What is your field of expertise 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Map skills, achievements and interests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8926723" y="6493499"/>
            <a:ext cx="8606683" cy="1000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Understanding the end use of the data 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Be proactive in suggesting solutions and guidelines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8926723" y="4432924"/>
            <a:ext cx="8606683" cy="1000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Different roles in a data processing team </a:t>
            </a:r>
          </a:p>
          <a:p>
            <a:pPr marL="518160" lvl="1" indent="-259080" algn="l">
              <a:lnSpc>
                <a:spcPts val="4079"/>
              </a:lnSpc>
              <a:buFont typeface="Arial"/>
              <a:buChar char="•"/>
            </a:pPr>
            <a:r>
              <a:rPr lang="en-US" sz="2400" dirty="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Free courses, “hands-on” labs and experimentation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8926723" y="1628122"/>
            <a:ext cx="8606683" cy="5182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485"/>
              </a:lnSpc>
            </a:pPr>
            <a:r>
              <a:rPr lang="en-US" sz="2638" b="1" dirty="0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Understand where you can add value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8926723" y="5671174"/>
            <a:ext cx="8606683" cy="565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759"/>
              </a:lnSpc>
            </a:pPr>
            <a:r>
              <a:rPr lang="en-US" sz="27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Integrate into the data team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8926723" y="3657494"/>
            <a:ext cx="8606683" cy="5182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485"/>
              </a:lnSpc>
            </a:pPr>
            <a:r>
              <a:rPr lang="en-US" sz="2638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Upskill in ML, language engineering and data science</a:t>
            </a:r>
          </a:p>
        </p:txBody>
      </p:sp>
      <p:sp>
        <p:nvSpPr>
          <p:cNvPr id="12" name="AutoShape 12"/>
          <p:cNvSpPr/>
          <p:nvPr/>
        </p:nvSpPr>
        <p:spPr>
          <a:xfrm>
            <a:off x="673975" y="9296400"/>
            <a:ext cx="6492240" cy="0"/>
          </a:xfrm>
          <a:prstGeom prst="line">
            <a:avLst/>
          </a:prstGeom>
          <a:ln w="76200" cap="flat">
            <a:solidFill>
              <a:srgbClr val="0F4662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599709"/>
            <a:ext cx="11534821" cy="10852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8959"/>
              </a:lnSpc>
              <a:spcBef>
                <a:spcPct val="0"/>
              </a:spcBef>
            </a:pPr>
            <a:r>
              <a:rPr lang="en-US" sz="6399" b="1" i="1">
                <a:solidFill>
                  <a:srgbClr val="0F4662"/>
                </a:solidFill>
                <a:latin typeface="Cormorant Garamond Bold Italics"/>
                <a:ea typeface="Cormorant Garamond Bold Italics"/>
                <a:cs typeface="Cormorant Garamond Bold Italics"/>
                <a:sym typeface="Cormorant Garamond Bold Italics"/>
              </a:rPr>
              <a:t>Takeaways 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2615028" y="2589169"/>
            <a:ext cx="13057945" cy="14636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799"/>
              </a:lnSpc>
            </a:pPr>
            <a:r>
              <a:rPr lang="en-US" sz="39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Upskill </a:t>
            </a:r>
          </a:p>
          <a:p>
            <a:pPr marL="0" lvl="0" indent="0" algn="ctr">
              <a:lnSpc>
                <a:spcPts val="5099"/>
              </a:lnSpc>
            </a:pPr>
            <a:r>
              <a:rPr lang="en-US" sz="29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understand Machine Learning specific concepts for data processing</a:t>
            </a:r>
          </a:p>
        </p:txBody>
      </p:sp>
      <p:sp>
        <p:nvSpPr>
          <p:cNvPr id="4" name="AutoShape 4"/>
          <p:cNvSpPr/>
          <p:nvPr/>
        </p:nvSpPr>
        <p:spPr>
          <a:xfrm>
            <a:off x="5897880" y="2392859"/>
            <a:ext cx="6492240" cy="0"/>
          </a:xfrm>
          <a:prstGeom prst="line">
            <a:avLst/>
          </a:prstGeom>
          <a:ln w="76200" cap="flat">
            <a:solidFill>
              <a:srgbClr val="0F4662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AutoShape 5"/>
          <p:cNvSpPr/>
          <p:nvPr/>
        </p:nvSpPr>
        <p:spPr>
          <a:xfrm>
            <a:off x="5897880" y="8799521"/>
            <a:ext cx="6492240" cy="0"/>
          </a:xfrm>
          <a:prstGeom prst="line">
            <a:avLst/>
          </a:prstGeom>
          <a:ln w="76200" cap="flat">
            <a:solidFill>
              <a:srgbClr val="0F4662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Freeform 6"/>
          <p:cNvSpPr/>
          <p:nvPr/>
        </p:nvSpPr>
        <p:spPr>
          <a:xfrm>
            <a:off x="8304001" y="1825602"/>
            <a:ext cx="1679997" cy="249900"/>
          </a:xfrm>
          <a:custGeom>
            <a:avLst/>
            <a:gdLst/>
            <a:ahLst/>
            <a:cxnLst/>
            <a:rect l="l" t="t" r="r" b="b"/>
            <a:pathLst>
              <a:path w="1679997" h="249900">
                <a:moveTo>
                  <a:pt x="0" y="0"/>
                </a:moveTo>
                <a:lnTo>
                  <a:pt x="1679998" y="0"/>
                </a:lnTo>
                <a:lnTo>
                  <a:pt x="1679998" y="249899"/>
                </a:lnTo>
                <a:lnTo>
                  <a:pt x="0" y="24989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8400745" y="9133350"/>
            <a:ext cx="1679997" cy="249900"/>
          </a:xfrm>
          <a:custGeom>
            <a:avLst/>
            <a:gdLst/>
            <a:ahLst/>
            <a:cxnLst/>
            <a:rect l="l" t="t" r="r" b="b"/>
            <a:pathLst>
              <a:path w="1679997" h="249900">
                <a:moveTo>
                  <a:pt x="0" y="0"/>
                </a:moveTo>
                <a:lnTo>
                  <a:pt x="1679997" y="0"/>
                </a:lnTo>
                <a:lnTo>
                  <a:pt x="1679997" y="249900"/>
                </a:lnTo>
                <a:lnTo>
                  <a:pt x="0" y="2499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2470850" y="4529096"/>
            <a:ext cx="13346301" cy="21526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799"/>
              </a:lnSpc>
            </a:pPr>
            <a:r>
              <a:rPr lang="en-US" sz="39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Work backwards </a:t>
            </a:r>
          </a:p>
          <a:p>
            <a:pPr algn="ctr">
              <a:lnSpc>
                <a:spcPts val="5100"/>
              </a:lnSpc>
            </a:pPr>
            <a:r>
              <a:rPr lang="en-US" sz="3000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Collaborate with the customer to create clear guidelines at a task level</a:t>
            </a:r>
          </a:p>
          <a:p>
            <a:pPr marL="0" lvl="0" indent="0" algn="ctr">
              <a:lnSpc>
                <a:spcPts val="5439"/>
              </a:lnSpc>
            </a:pPr>
            <a:endParaRPr lang="en-US" sz="3000" b="1">
              <a:solidFill>
                <a:srgbClr val="0F4662"/>
              </a:solidFill>
              <a:latin typeface="Quicksand Bold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912999" y="6497057"/>
            <a:ext cx="10655487" cy="14636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799"/>
              </a:lnSpc>
            </a:pPr>
            <a:r>
              <a:rPr lang="en-US" sz="39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Fast iteration </a:t>
            </a:r>
          </a:p>
          <a:p>
            <a:pPr marL="0" lvl="0" indent="0" algn="ctr">
              <a:lnSpc>
                <a:spcPts val="5099"/>
              </a:lnSpc>
            </a:pPr>
            <a:r>
              <a:rPr lang="en-US" sz="2999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Flexible processes and robust quality assurance strategy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071861" y="3413647"/>
            <a:ext cx="12918225" cy="3185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26009"/>
              </a:lnSpc>
              <a:spcBef>
                <a:spcPct val="0"/>
              </a:spcBef>
            </a:pPr>
            <a:r>
              <a:rPr lang="en-US" sz="18577" b="1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Thank you</a:t>
            </a:r>
          </a:p>
        </p:txBody>
      </p:sp>
      <p:sp>
        <p:nvSpPr>
          <p:cNvPr id="3" name="AutoShape 3"/>
          <p:cNvSpPr/>
          <p:nvPr/>
        </p:nvSpPr>
        <p:spPr>
          <a:xfrm>
            <a:off x="5897880" y="2215083"/>
            <a:ext cx="6492240" cy="0"/>
          </a:xfrm>
          <a:prstGeom prst="line">
            <a:avLst/>
          </a:prstGeom>
          <a:ln w="76200" cap="flat">
            <a:solidFill>
              <a:srgbClr val="0F4662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Freeform 4"/>
          <p:cNvSpPr/>
          <p:nvPr/>
        </p:nvSpPr>
        <p:spPr>
          <a:xfrm>
            <a:off x="8304001" y="1116666"/>
            <a:ext cx="1679997" cy="249900"/>
          </a:xfrm>
          <a:custGeom>
            <a:avLst/>
            <a:gdLst/>
            <a:ahLst/>
            <a:cxnLst/>
            <a:rect l="l" t="t" r="r" b="b"/>
            <a:pathLst>
              <a:path w="1679997" h="249900">
                <a:moveTo>
                  <a:pt x="0" y="0"/>
                </a:moveTo>
                <a:lnTo>
                  <a:pt x="1679998" y="0"/>
                </a:lnTo>
                <a:lnTo>
                  <a:pt x="1679998" y="249899"/>
                </a:lnTo>
                <a:lnTo>
                  <a:pt x="0" y="24989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AutoShape 5"/>
          <p:cNvSpPr/>
          <p:nvPr/>
        </p:nvSpPr>
        <p:spPr>
          <a:xfrm>
            <a:off x="5897880" y="8159883"/>
            <a:ext cx="6492240" cy="0"/>
          </a:xfrm>
          <a:prstGeom prst="line">
            <a:avLst/>
          </a:prstGeom>
          <a:ln w="76200" cap="flat">
            <a:solidFill>
              <a:srgbClr val="0F4662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Freeform 6"/>
          <p:cNvSpPr/>
          <p:nvPr/>
        </p:nvSpPr>
        <p:spPr>
          <a:xfrm>
            <a:off x="8304001" y="9008400"/>
            <a:ext cx="1679997" cy="249900"/>
          </a:xfrm>
          <a:custGeom>
            <a:avLst/>
            <a:gdLst/>
            <a:ahLst/>
            <a:cxnLst/>
            <a:rect l="l" t="t" r="r" b="b"/>
            <a:pathLst>
              <a:path w="1679997" h="249900">
                <a:moveTo>
                  <a:pt x="0" y="0"/>
                </a:moveTo>
                <a:lnTo>
                  <a:pt x="1679998" y="0"/>
                </a:lnTo>
                <a:lnTo>
                  <a:pt x="1679998" y="249900"/>
                </a:lnTo>
                <a:lnTo>
                  <a:pt x="0" y="2499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546</Words>
  <Application>Microsoft Office PowerPoint</Application>
  <PresentationFormat>Custom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Quicksand</vt:lpstr>
      <vt:lpstr>Quicksand Bold</vt:lpstr>
      <vt:lpstr>Cormorant Garamond Bold Italics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GenAI Presentation</dc:title>
  <cp:lastModifiedBy>Alexandru Cristea Nechita</cp:lastModifiedBy>
  <cp:revision>2</cp:revision>
  <dcterms:created xsi:type="dcterms:W3CDTF">2006-08-16T00:00:00Z</dcterms:created>
  <dcterms:modified xsi:type="dcterms:W3CDTF">2025-05-28T06:46:53Z</dcterms:modified>
  <dc:identifier>DAGonaYzPow</dc:identifier>
</cp:coreProperties>
</file>